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7617"/>
    <a:srgbClr val="000066"/>
    <a:srgbClr val="D87328"/>
    <a:srgbClr val="FF9801"/>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460" y="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C343BF0-5F10-46CE-BE9E-B67484673ED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00A5CF3-C36E-444D-A377-FD0FA5FBE4A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AE7665F-A9A7-44AF-9439-F612955D8C6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435C69D-A5C5-4A14-90EC-D3EA179E3FB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6B1556C-B59E-4B27-9999-4105AB76E81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236DE74-CF5E-40C6-B300-05E0675DF4D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80300F6-5323-4A95-92A7-32FF2B34B61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0773E62-53E3-4643-929F-D4620778F24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D0B7064-0AF6-4057-B547-8A732E23CA1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0EA083F-F9B9-4D62-9482-24767A1BB20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5DCF21E-AEFA-4A99-9C4E-96FA34C370F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CABDBA4-F001-4310-B4F5-B6D15CA604C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6.png"/><Relationship Id="rId2"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238678" y="4189718"/>
            <a:ext cx="8448122" cy="1172255"/>
          </a:xfrm>
        </p:spPr>
        <p:txBody>
          <a:bodyPr/>
          <a:lstStyle/>
          <a:p>
            <a:pPr algn="just">
              <a:lnSpc>
                <a:spcPct val="80000"/>
              </a:lnSpc>
            </a:pPr>
            <a:r>
              <a:rPr lang="en-US" sz="1700" dirty="0"/>
              <a:t>The USNTPS Alumni Association, in conjunction with The East Coast Section of the Society of Experimental Test Pilots (SETP), the Patuxent River Chapter of the Society of Flight Test Engineers (SFTE), and the Vertical Flight Society (VFS), invite </a:t>
            </a:r>
            <a:r>
              <a:rPr lang="en-US" sz="1700" b="1" i="1" u="sng" dirty="0"/>
              <a:t>all members and non-members</a:t>
            </a:r>
            <a:r>
              <a:rPr lang="en-US" sz="1700" b="1" u="sng" dirty="0"/>
              <a:t> </a:t>
            </a:r>
            <a:r>
              <a:rPr lang="en-US" sz="1700" dirty="0"/>
              <a:t>to come and </a:t>
            </a:r>
            <a:r>
              <a:rPr lang="en-US" sz="1700" b="1" dirty="0"/>
              <a:t>welcome USNTPS Class 162 </a:t>
            </a:r>
            <a:r>
              <a:rPr lang="en-US" sz="1700" dirty="0"/>
              <a:t>into the profession of flight test.</a:t>
            </a:r>
          </a:p>
        </p:txBody>
      </p:sp>
      <p:pic>
        <p:nvPicPr>
          <p:cNvPr id="2054" name="Picture 6"/>
          <p:cNvPicPr>
            <a:picLocks noChangeAspect="1" noChangeArrowheads="1"/>
          </p:cNvPicPr>
          <p:nvPr/>
        </p:nvPicPr>
        <p:blipFill>
          <a:blip r:embed="rId2" cstate="print"/>
          <a:srcRect/>
          <a:stretch>
            <a:fillRect/>
          </a:stretch>
        </p:blipFill>
        <p:spPr bwMode="auto">
          <a:xfrm>
            <a:off x="7848600" y="152400"/>
            <a:ext cx="1103313" cy="1600200"/>
          </a:xfrm>
          <a:prstGeom prst="rect">
            <a:avLst/>
          </a:prstGeom>
          <a:noFill/>
          <a:ln w="9525">
            <a:noFill/>
            <a:miter lim="800000"/>
            <a:headEnd/>
            <a:tailEnd/>
          </a:ln>
          <a:effectLst/>
        </p:spPr>
      </p:pic>
      <p:grpSp>
        <p:nvGrpSpPr>
          <p:cNvPr id="2058" name="Group 10"/>
          <p:cNvGrpSpPr>
            <a:grpSpLocks noChangeAspect="1"/>
          </p:cNvGrpSpPr>
          <p:nvPr/>
        </p:nvGrpSpPr>
        <p:grpSpPr bwMode="auto">
          <a:xfrm>
            <a:off x="96357" y="5497513"/>
            <a:ext cx="1676400" cy="1222375"/>
            <a:chOff x="48" y="48"/>
            <a:chExt cx="960" cy="700"/>
          </a:xfrm>
        </p:grpSpPr>
        <p:pic>
          <p:nvPicPr>
            <p:cNvPr id="2059" name="Picture 11"/>
            <p:cNvPicPr>
              <a:picLocks noChangeAspect="1" noChangeArrowheads="1"/>
            </p:cNvPicPr>
            <p:nvPr/>
          </p:nvPicPr>
          <p:blipFill>
            <a:blip r:embed="rId3" cstate="print"/>
            <a:srcRect/>
            <a:stretch>
              <a:fillRect/>
            </a:stretch>
          </p:blipFill>
          <p:spPr bwMode="auto">
            <a:xfrm>
              <a:off x="120" y="48"/>
              <a:ext cx="816" cy="557"/>
            </a:xfrm>
            <a:prstGeom prst="rect">
              <a:avLst/>
            </a:prstGeom>
            <a:noFill/>
            <a:ln w="9525">
              <a:noFill/>
              <a:miter lim="800000"/>
              <a:headEnd/>
              <a:tailEnd/>
            </a:ln>
          </p:spPr>
        </p:pic>
        <p:pic>
          <p:nvPicPr>
            <p:cNvPr id="2060" name="Picture 12" descr="paxriverchapter"/>
            <p:cNvPicPr>
              <a:picLocks noChangeAspect="1" noChangeArrowheads="1"/>
            </p:cNvPicPr>
            <p:nvPr/>
          </p:nvPicPr>
          <p:blipFill>
            <a:blip r:embed="rId4" cstate="print"/>
            <a:srcRect/>
            <a:stretch>
              <a:fillRect/>
            </a:stretch>
          </p:blipFill>
          <p:spPr bwMode="auto">
            <a:xfrm>
              <a:off x="48" y="624"/>
              <a:ext cx="960" cy="124"/>
            </a:xfrm>
            <a:prstGeom prst="rect">
              <a:avLst/>
            </a:prstGeom>
            <a:noFill/>
          </p:spPr>
        </p:pic>
      </p:grpSp>
      <p:grpSp>
        <p:nvGrpSpPr>
          <p:cNvPr id="2073" name="Group 25"/>
          <p:cNvGrpSpPr>
            <a:grpSpLocks/>
          </p:cNvGrpSpPr>
          <p:nvPr/>
        </p:nvGrpSpPr>
        <p:grpSpPr bwMode="auto">
          <a:xfrm>
            <a:off x="2057400" y="5616465"/>
            <a:ext cx="7807731" cy="1112838"/>
            <a:chOff x="-1950" y="-145"/>
            <a:chExt cx="6130" cy="701"/>
          </a:xfrm>
        </p:grpSpPr>
        <p:sp>
          <p:nvSpPr>
            <p:cNvPr id="2074" name="Rectangle 26"/>
            <p:cNvSpPr>
              <a:spLocks noChangeArrowheads="1"/>
            </p:cNvSpPr>
            <p:nvPr/>
          </p:nvSpPr>
          <p:spPr bwMode="auto">
            <a:xfrm>
              <a:off x="-1950" y="-145"/>
              <a:ext cx="4128" cy="432"/>
            </a:xfrm>
            <a:prstGeom prst="rect">
              <a:avLst/>
            </a:prstGeom>
            <a:solidFill>
              <a:srgbClr val="E97617"/>
            </a:solidFill>
            <a:ln w="28575">
              <a:solidFill>
                <a:schemeClr val="tx1"/>
              </a:solidFill>
              <a:miter lim="800000"/>
              <a:headEnd/>
              <a:tailEnd/>
            </a:ln>
            <a:effectLst/>
          </p:spPr>
          <p:txBody>
            <a:bodyPr wrap="none" anchor="ctr"/>
            <a:lstStyle/>
            <a:p>
              <a:pPr algn="ctr"/>
              <a:r>
                <a:rPr lang="en-US" kern="10" dirty="0">
                  <a:ln w="9525">
                    <a:noFill/>
                    <a:round/>
                    <a:headEnd/>
                    <a:tailEnd/>
                  </a:ln>
                  <a:solidFill>
                    <a:schemeClr val="bg1"/>
                  </a:solidFill>
                  <a:latin typeface="Arial Black"/>
                </a:rPr>
                <a:t>Free pizza and drinks while supplies last!</a:t>
              </a:r>
            </a:p>
          </p:txBody>
        </p:sp>
        <p:sp>
          <p:nvSpPr>
            <p:cNvPr id="2075" name="WordArt 27"/>
            <p:cNvSpPr>
              <a:spLocks noChangeArrowheads="1" noChangeShapeType="1" noTextEdit="1"/>
            </p:cNvSpPr>
            <p:nvPr/>
          </p:nvSpPr>
          <p:spPr bwMode="auto">
            <a:xfrm rot="417855">
              <a:off x="1536" y="-48"/>
              <a:ext cx="2644" cy="604"/>
            </a:xfrm>
            <a:prstGeom prst="rect">
              <a:avLst/>
            </a:prstGeom>
          </p:spPr>
          <p:txBody>
            <a:bodyPr wrap="none" fromWordArt="1">
              <a:prstTxWarp prst="textSlantUp">
                <a:avLst>
                  <a:gd name="adj" fmla="val 55556"/>
                </a:avLst>
              </a:prstTxWarp>
            </a:bodyPr>
            <a:lstStyle/>
            <a:p>
              <a:pPr algn="ctr"/>
              <a:endParaRPr lang="en-US" sz="1400" kern="10" dirty="0">
                <a:ln w="9525">
                  <a:noFill/>
                  <a:round/>
                  <a:headEnd/>
                  <a:tailEnd/>
                </a:ln>
                <a:solidFill>
                  <a:srgbClr val="FF0000"/>
                </a:solidFill>
                <a:latin typeface="Arial Black"/>
              </a:endParaRPr>
            </a:p>
          </p:txBody>
        </p:sp>
      </p:grpSp>
      <p:sp>
        <p:nvSpPr>
          <p:cNvPr id="2076" name="Text Box 28"/>
          <p:cNvSpPr txBox="1">
            <a:spLocks noChangeArrowheads="1"/>
          </p:cNvSpPr>
          <p:nvPr/>
        </p:nvSpPr>
        <p:spPr bwMode="auto">
          <a:xfrm>
            <a:off x="457200" y="152400"/>
            <a:ext cx="8534400" cy="2185214"/>
          </a:xfrm>
          <a:prstGeom prst="rect">
            <a:avLst/>
          </a:prstGeom>
          <a:noFill/>
          <a:ln w="9525">
            <a:noFill/>
            <a:miter lim="800000"/>
            <a:headEnd/>
            <a:tailEnd/>
          </a:ln>
          <a:effectLst/>
        </p:spPr>
        <p:txBody>
          <a:bodyPr>
            <a:spAutoFit/>
          </a:bodyPr>
          <a:lstStyle/>
          <a:p>
            <a:pPr algn="ctr"/>
            <a:r>
              <a:rPr lang="en-US" sz="3600" b="1" dirty="0">
                <a:solidFill>
                  <a:srgbClr val="E97617"/>
                </a:solidFill>
                <a:effectLst>
                  <a:outerShdw blurRad="38100" dist="38100" dir="2700000" algn="tl">
                    <a:srgbClr val="000000">
                      <a:alpha val="43137"/>
                    </a:srgbClr>
                  </a:outerShdw>
                </a:effectLst>
              </a:rPr>
              <a:t>ATTENTION ALL TESTERS</a:t>
            </a:r>
          </a:p>
          <a:p>
            <a:pPr algn="ctr"/>
            <a:r>
              <a:rPr lang="en-US" sz="3200" b="1" dirty="0"/>
              <a:t>You are invited to the</a:t>
            </a:r>
          </a:p>
          <a:p>
            <a:pPr algn="ctr"/>
            <a:r>
              <a:rPr lang="en-US" sz="3600" b="1" dirty="0">
                <a:solidFill>
                  <a:srgbClr val="3333FF"/>
                </a:solidFill>
                <a:effectLst>
                  <a:outerShdw blurRad="38100" dist="38100" dir="2700000" algn="tl">
                    <a:srgbClr val="C0C0C0"/>
                  </a:outerShdw>
                </a:effectLst>
              </a:rPr>
              <a:t>USNTPS Class 162</a:t>
            </a:r>
          </a:p>
          <a:p>
            <a:pPr algn="ctr"/>
            <a:r>
              <a:rPr lang="en-US" sz="3200" b="1" i="1" u="sng" dirty="0">
                <a:effectLst>
                  <a:outerShdw blurRad="38100" dist="38100" dir="2700000" algn="tl">
                    <a:srgbClr val="C0C0C0"/>
                  </a:outerShdw>
                </a:effectLst>
              </a:rPr>
              <a:t>Welcome to Flight Test Reception</a:t>
            </a:r>
          </a:p>
        </p:txBody>
      </p:sp>
      <p:sp>
        <p:nvSpPr>
          <p:cNvPr id="2077" name="Text Box 29"/>
          <p:cNvSpPr txBox="1">
            <a:spLocks noChangeArrowheads="1"/>
          </p:cNvSpPr>
          <p:nvPr/>
        </p:nvSpPr>
        <p:spPr bwMode="auto">
          <a:xfrm>
            <a:off x="1219200" y="2611637"/>
            <a:ext cx="4589944" cy="1200329"/>
          </a:xfrm>
          <a:prstGeom prst="rect">
            <a:avLst/>
          </a:prstGeom>
          <a:noFill/>
          <a:ln w="76200" cmpd="tri">
            <a:solidFill>
              <a:schemeClr val="tx1"/>
            </a:solidFill>
            <a:miter lim="800000"/>
            <a:headEnd/>
            <a:tailEnd/>
          </a:ln>
          <a:effectLst/>
        </p:spPr>
        <p:txBody>
          <a:bodyPr wrap="square">
            <a:spAutoFit/>
          </a:bodyPr>
          <a:lstStyle/>
          <a:p>
            <a:pPr>
              <a:spcBef>
                <a:spcPct val="50000"/>
              </a:spcBef>
            </a:pPr>
            <a:r>
              <a:rPr lang="en-US" b="1" dirty="0"/>
              <a:t>When:    </a:t>
            </a:r>
            <a:r>
              <a:rPr lang="en-US" b="1" dirty="0">
                <a:solidFill>
                  <a:srgbClr val="C00000"/>
                </a:solidFill>
              </a:rPr>
              <a:t>Wed, 14 JUN 23, 1630-1800</a:t>
            </a:r>
          </a:p>
          <a:p>
            <a:pPr>
              <a:spcBef>
                <a:spcPct val="50000"/>
              </a:spcBef>
            </a:pPr>
            <a:r>
              <a:rPr lang="en-US" b="1" dirty="0"/>
              <a:t>Where: 	 </a:t>
            </a:r>
            <a:r>
              <a:rPr lang="en-US" b="1" dirty="0">
                <a:solidFill>
                  <a:srgbClr val="000066"/>
                </a:solidFill>
              </a:rPr>
              <a:t>The Flight Deck Lounge</a:t>
            </a:r>
          </a:p>
          <a:p>
            <a:pPr>
              <a:spcBef>
                <a:spcPct val="50000"/>
              </a:spcBef>
            </a:pPr>
            <a:r>
              <a:rPr lang="en-US" b="1" dirty="0"/>
              <a:t>Why:	 </a:t>
            </a:r>
            <a:r>
              <a:rPr lang="en-US" b="1" dirty="0">
                <a:solidFill>
                  <a:srgbClr val="E97617"/>
                </a:solidFill>
              </a:rPr>
              <a:t>Because 162 is done!</a:t>
            </a:r>
          </a:p>
        </p:txBody>
      </p:sp>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47738" y="5497513"/>
            <a:ext cx="1443862" cy="981826"/>
          </a:xfrm>
          <a:prstGeom prst="rect">
            <a:avLst/>
          </a:prstGeom>
        </p:spPr>
      </p:pic>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52400" y="152400"/>
            <a:ext cx="1676400" cy="1676400"/>
          </a:xfrm>
          <a:prstGeom prst="rect">
            <a:avLst/>
          </a:prstGeom>
        </p:spPr>
      </p:pic>
      <p:pic>
        <p:nvPicPr>
          <p:cNvPr id="3" name="Picture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222054" y="2418667"/>
            <a:ext cx="1635511" cy="1635511"/>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735</TotalTime>
  <Words>113</Words>
  <Application>Microsoft Office PowerPoint</Application>
  <PresentationFormat>On-screen Show (4:3)</PresentationFormat>
  <Paragraphs>9</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Arial Black</vt:lpstr>
      <vt:lpstr>Default Design</vt:lpstr>
      <vt:lpstr>PowerPoint Presentation</vt:lpstr>
    </vt:vector>
  </TitlesOfParts>
  <Company>NMCI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Barbara S CIV USN NAVTESTPILOTSCH PAX (USA)</dc:creator>
  <cp:lastModifiedBy>Thomas Phelan</cp:lastModifiedBy>
  <cp:revision>80</cp:revision>
  <dcterms:created xsi:type="dcterms:W3CDTF">2007-05-31T17:00:14Z</dcterms:created>
  <dcterms:modified xsi:type="dcterms:W3CDTF">2023-06-10T14:37:02Z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b17afdc-1639-4c16-803b-66671fba3b73_Enabled">
    <vt:lpwstr>true</vt:lpwstr>
  </property>
  <property fmtid="{D5CDD505-2E9C-101B-9397-08002B2CF9AE}" pid="3" name="MSIP_Label_3b17afdc-1639-4c16-803b-66671fba3b73_SetDate">
    <vt:lpwstr>2023-06-10T14:37:02Z</vt:lpwstr>
  </property>
  <property fmtid="{D5CDD505-2E9C-101B-9397-08002B2CF9AE}" pid="4" name="MSIP_Label_3b17afdc-1639-4c16-803b-66671fba3b73_Method">
    <vt:lpwstr>Privileged</vt:lpwstr>
  </property>
  <property fmtid="{D5CDD505-2E9C-101B-9397-08002B2CF9AE}" pid="5" name="MSIP_Label_3b17afdc-1639-4c16-803b-66671fba3b73_Name">
    <vt:lpwstr>Public</vt:lpwstr>
  </property>
  <property fmtid="{D5CDD505-2E9C-101B-9397-08002B2CF9AE}" pid="6" name="MSIP_Label_3b17afdc-1639-4c16-803b-66671fba3b73_SiteId">
    <vt:lpwstr>9e52d672-a711-4a65-ad96-286a3703d96e</vt:lpwstr>
  </property>
  <property fmtid="{D5CDD505-2E9C-101B-9397-08002B2CF9AE}" pid="7" name="MSIP_Label_3b17afdc-1639-4c16-803b-66671fba3b73_ActionId">
    <vt:lpwstr>31c8e80a-d94a-48d6-a5df-4fe6c2e936ce</vt:lpwstr>
  </property>
  <property fmtid="{D5CDD505-2E9C-101B-9397-08002B2CF9AE}" pid="8" name="MSIP_Label_3b17afdc-1639-4c16-803b-66671fba3b73_ContentBits">
    <vt:lpwstr>0</vt:lpwstr>
  </property>
</Properties>
</file>